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4"/>
    <p:sldMasterId id="2147483731" r:id="rId5"/>
    <p:sldMasterId id="2147483733" r:id="rId6"/>
  </p:sldMasterIdLst>
  <p:notesMasterIdLst>
    <p:notesMasterId r:id="rId16"/>
  </p:notesMasterIdLst>
  <p:handoutMasterIdLst>
    <p:handoutMasterId r:id="rId17"/>
  </p:handoutMasterIdLst>
  <p:sldIdLst>
    <p:sldId id="256" r:id="rId7"/>
    <p:sldId id="297" r:id="rId8"/>
    <p:sldId id="296" r:id="rId9"/>
    <p:sldId id="299" r:id="rId10"/>
    <p:sldId id="300" r:id="rId11"/>
    <p:sldId id="301" r:id="rId12"/>
    <p:sldId id="302" r:id="rId13"/>
    <p:sldId id="303" r:id="rId14"/>
    <p:sldId id="304" r:id="rId15"/>
  </p:sldIdLst>
  <p:sldSz cx="12192000" cy="6858000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eel Asghar" initials="AA" lastIdx="1" clrIdx="0">
    <p:extLst>
      <p:ext uri="{19B8F6BF-5375-455C-9EA6-DF929625EA0E}">
        <p15:presenceInfo xmlns:p15="http://schemas.microsoft.com/office/powerpoint/2012/main" userId="S::adeas31@liu.se::ff79f679-ede1-4f6a-a02c-1b9db2c496c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9E7"/>
    <a:srgbClr val="00CFB5"/>
    <a:srgbClr val="00CBD5"/>
    <a:srgbClr val="3BA890"/>
    <a:srgbClr val="009CA6"/>
    <a:srgbClr val="0099C6"/>
    <a:srgbClr val="2D89B1"/>
    <a:srgbClr val="009BA8"/>
    <a:srgbClr val="17C7D2"/>
    <a:srgbClr val="0CC7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just forma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87939" autoAdjust="0"/>
  </p:normalViewPr>
  <p:slideViewPr>
    <p:cSldViewPr snapToGrid="0" snapToObjects="1">
      <p:cViewPr>
        <p:scale>
          <a:sx n="90" d="100"/>
          <a:sy n="90" d="100"/>
        </p:scale>
        <p:origin x="1284" y="3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197" d="100"/>
          <a:sy n="197" d="100"/>
        </p:scale>
        <p:origin x="299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90402-8E07-BB4F-A189-6AD7200B2129}" type="datetime1">
              <a:rPr lang="en-US" smtClean="0"/>
              <a:pPr/>
              <a:t>2/3/2023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91D49-AD30-AD49-8FCC-B045B8D02F0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29339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8E3D5-343E-3741-80FE-788E6CEB802F}" type="datetime1">
              <a:rPr lang="en-US" smtClean="0"/>
              <a:pPr/>
              <a:t>2/3/2023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C25B8-6A37-0E42-AD12-4E95E5CB520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41519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401511" y="1812902"/>
            <a:ext cx="9716255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0" i="0">
                <a:solidFill>
                  <a:srgbClr val="FFFFFF"/>
                </a:solidFill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en-GB" noProof="0"/>
              <a:t>Title of presentation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401511" y="3493962"/>
            <a:ext cx="9716256" cy="19497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rgbClr val="FFFFFF"/>
                </a:solidFill>
                <a:latin typeface="+mn-lt"/>
                <a:ea typeface="KorolevLiU Medium" charset="0"/>
                <a:cs typeface="KorolevLiU Medium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Lecturer</a:t>
            </a:r>
          </a:p>
        </p:txBody>
      </p:sp>
    </p:spTree>
    <p:extLst>
      <p:ext uri="{BB962C8B-B14F-4D97-AF65-F5344CB8AC3E}">
        <p14:creationId xmlns:p14="http://schemas.microsoft.com/office/powerpoint/2010/main" val="4290602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3">
            <a:extLst>
              <a:ext uri="{FF2B5EF4-FFF2-40B4-BE49-F238E27FC236}">
                <a16:creationId xmlns:a16="http://schemas.microsoft.com/office/drawing/2014/main" id="{159B1259-6D75-2C4B-AF3A-59A99A370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2" y="342009"/>
            <a:ext cx="10853647" cy="576473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0" i="0">
                <a:solidFill>
                  <a:srgbClr val="00B9E7"/>
                </a:solidFill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14" name="Platshållare för sidfot 4">
            <a:extLst>
              <a:ext uri="{FF2B5EF4-FFF2-40B4-BE49-F238E27FC236}">
                <a16:creationId xmlns:a16="http://schemas.microsoft.com/office/drawing/2014/main" id="{DD75F027-E55B-2E47-9821-FB316251B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4713" y="50762"/>
            <a:ext cx="8166736" cy="265340"/>
          </a:xfrm>
          <a:prstGeom prst="rect">
            <a:avLst/>
          </a:prstGeom>
        </p:spPr>
        <p:txBody>
          <a:bodyPr anchor="b"/>
          <a:lstStyle>
            <a:lvl1pPr>
              <a:defRPr lang="en-US" b="0" i="0" smtClean="0">
                <a:effectLst/>
              </a:defRPr>
            </a:lvl1pPr>
          </a:lstStyle>
          <a:p>
            <a:r>
              <a:rPr lang="en-US"/>
              <a:t>The New OpenModelica Instance-Based API</a:t>
            </a:r>
            <a:endParaRPr lang="en-US" dirty="0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F0A35DE8-8E32-1B41-8EFD-E14B1E4AB6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56427" y="50762"/>
            <a:ext cx="1908257" cy="264685"/>
          </a:xfrm>
          <a:prstGeom prst="rect">
            <a:avLst/>
          </a:prstGeom>
        </p:spPr>
        <p:txBody>
          <a:bodyPr/>
          <a:lstStyle>
            <a:lvl1pPr algn="r">
              <a:defRPr sz="1400" b="0" i="0" cap="all"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sv-SE"/>
              <a:t>2023-02-06</a:t>
            </a:r>
            <a:endParaRPr lang="sv-SE" dirty="0"/>
          </a:p>
        </p:txBody>
      </p:sp>
      <p:sp>
        <p:nvSpPr>
          <p:cNvPr id="16" name="Platshållare för bildnummer 5">
            <a:extLst>
              <a:ext uri="{FF2B5EF4-FFF2-40B4-BE49-F238E27FC236}">
                <a16:creationId xmlns:a16="http://schemas.microsoft.com/office/drawing/2014/main" id="{357B14DF-34C0-4741-9BAA-77A55CE40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982" y="51419"/>
            <a:ext cx="738379" cy="264685"/>
          </a:xfrm>
          <a:prstGeom prst="rect">
            <a:avLst/>
          </a:prstGeom>
        </p:spPr>
        <p:txBody>
          <a:bodyPr/>
          <a:lstStyle>
            <a:lvl1pPr algn="r">
              <a:defRPr sz="1400" b="0" i="0"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fld id="{80A4C9D9-979F-D94A-9054-C3B7EAD37AE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9433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874712" y="999226"/>
            <a:ext cx="10853647" cy="831131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4000" b="1" i="0">
                <a:solidFill>
                  <a:srgbClr val="00B9E7"/>
                </a:solidFill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20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874712" y="1830357"/>
            <a:ext cx="10853647" cy="4066288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900"/>
              </a:spcBef>
              <a:defRPr sz="2400" b="0" i="0">
                <a:latin typeface="Georgia"/>
                <a:cs typeface="Georgia"/>
              </a:defRPr>
            </a:lvl1pPr>
            <a:lvl2pPr marL="685800" indent="-228600">
              <a:spcBef>
                <a:spcPts val="900"/>
              </a:spcBef>
              <a:buFont typeface="Wingdings" panose="05000000000000000000" pitchFamily="2" charset="2"/>
              <a:buChar char="§"/>
              <a:defRPr sz="2000" b="0" i="0">
                <a:latin typeface="Georgia"/>
                <a:cs typeface="Georgia"/>
              </a:defRPr>
            </a:lvl2pPr>
            <a:lvl3pPr marL="1143000" indent="-228600">
              <a:spcBef>
                <a:spcPts val="900"/>
              </a:spcBef>
              <a:buFont typeface="Courier New" panose="02070309020205020404" pitchFamily="49" charset="0"/>
              <a:buChar char="o"/>
              <a:defRPr sz="2000" b="0" i="0">
                <a:latin typeface="Georgia"/>
                <a:cs typeface="Georgia"/>
              </a:defRPr>
            </a:lvl3pPr>
            <a:lvl4pPr>
              <a:spcBef>
                <a:spcPts val="900"/>
              </a:spcBef>
              <a:defRPr sz="2000" b="0" i="0">
                <a:latin typeface="Georgia"/>
                <a:cs typeface="Georgia"/>
              </a:defRPr>
            </a:lvl4pPr>
            <a:lvl5pPr>
              <a:spcBef>
                <a:spcPts val="900"/>
              </a:spcBef>
              <a:defRPr sz="2000" b="0" i="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911CA207-A279-F640-8934-9EE6B34977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4713" y="361000"/>
            <a:ext cx="8166736" cy="265340"/>
          </a:xfrm>
          <a:prstGeom prst="rect">
            <a:avLst/>
          </a:prstGeom>
        </p:spPr>
        <p:txBody>
          <a:bodyPr anchor="b"/>
          <a:lstStyle>
            <a:lvl1pPr>
              <a:defRPr sz="1400" b="0" i="0"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en-US"/>
              <a:t>The New OpenModelica Instance-Based API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68B6631B-95A4-2143-A2F6-F35579CFF3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56427" y="361000"/>
            <a:ext cx="1908257" cy="264685"/>
          </a:xfrm>
          <a:prstGeom prst="rect">
            <a:avLst/>
          </a:prstGeom>
        </p:spPr>
        <p:txBody>
          <a:bodyPr/>
          <a:lstStyle>
            <a:lvl1pPr algn="r">
              <a:defRPr sz="1400" b="0" i="0" cap="all"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sv-SE"/>
              <a:t>2023-02-06</a:t>
            </a:r>
            <a:endParaRPr lang="sv-SE" dirty="0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0FAA9FCB-7BA4-3447-9255-86CEAB11D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982" y="361657"/>
            <a:ext cx="738379" cy="264685"/>
          </a:xfrm>
          <a:prstGeom prst="rect">
            <a:avLst/>
          </a:prstGeom>
        </p:spPr>
        <p:txBody>
          <a:bodyPr/>
          <a:lstStyle>
            <a:lvl1pPr algn="r">
              <a:defRPr sz="1400" b="0" i="0"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fld id="{80A4C9D9-979F-D94A-9054-C3B7EAD37AE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6759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ext and pic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ak 8"/>
          <p:cNvCxnSpPr/>
          <p:nvPr userDrawn="1"/>
        </p:nvCxnSpPr>
        <p:spPr>
          <a:xfrm>
            <a:off x="904614" y="6120611"/>
            <a:ext cx="10325607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874711" y="999229"/>
            <a:ext cx="10853649" cy="773510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1" i="0">
                <a:solidFill>
                  <a:srgbClr val="00B9E7"/>
                </a:solidFill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4"/>
          </p:nvPr>
        </p:nvSpPr>
        <p:spPr>
          <a:xfrm>
            <a:off x="5516033" y="1844505"/>
            <a:ext cx="6212328" cy="4066283"/>
          </a:xfrm>
          <a:prstGeom prst="rect">
            <a:avLst/>
          </a:prstGeom>
        </p:spPr>
        <p:txBody>
          <a:bodyPr vert="horz"/>
          <a:lstStyle>
            <a:lvl1pPr>
              <a:defRPr b="0" i="0">
                <a:latin typeface="KorolevLiU Medium" charset="0"/>
                <a:ea typeface="KorolevLiU Medium" charset="0"/>
                <a:cs typeface="KorolevLiU Medium" charset="0"/>
              </a:defRPr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20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874712" y="1844506"/>
            <a:ext cx="4460339" cy="4066288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900"/>
              </a:spcBef>
              <a:defRPr sz="2400" b="0" i="0">
                <a:latin typeface="Georgia"/>
                <a:cs typeface="Georgia"/>
              </a:defRPr>
            </a:lvl1pPr>
            <a:lvl2pPr marL="685800" indent="-228600">
              <a:spcBef>
                <a:spcPts val="900"/>
              </a:spcBef>
              <a:buFont typeface="Wingdings" panose="05000000000000000000" pitchFamily="2" charset="2"/>
              <a:buChar char="§"/>
              <a:defRPr sz="2000" b="0" i="0">
                <a:latin typeface="Georgia"/>
                <a:cs typeface="Georgia"/>
              </a:defRPr>
            </a:lvl2pPr>
            <a:lvl3pPr marL="1143000" indent="-228600">
              <a:spcBef>
                <a:spcPts val="900"/>
              </a:spcBef>
              <a:buFont typeface="Courier New" panose="02070309020205020404" pitchFamily="49" charset="0"/>
              <a:buChar char="o"/>
              <a:defRPr sz="2000" b="0" i="0">
                <a:latin typeface="Georgia"/>
                <a:cs typeface="Georgia"/>
              </a:defRPr>
            </a:lvl3pPr>
            <a:lvl4pPr>
              <a:spcBef>
                <a:spcPts val="900"/>
              </a:spcBef>
              <a:defRPr sz="2000" b="0" i="0">
                <a:latin typeface="Georgia"/>
                <a:cs typeface="Georgia"/>
              </a:defRPr>
            </a:lvl4pPr>
            <a:lvl5pPr>
              <a:spcBef>
                <a:spcPts val="900"/>
              </a:spcBef>
              <a:defRPr sz="2000" b="0" i="0"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FC50606E-8D65-BB40-89C3-DB05E68B2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4713" y="361000"/>
            <a:ext cx="8166736" cy="265340"/>
          </a:xfrm>
          <a:prstGeom prst="rect">
            <a:avLst/>
          </a:prstGeom>
        </p:spPr>
        <p:txBody>
          <a:bodyPr anchor="b"/>
          <a:lstStyle>
            <a:lvl1pPr>
              <a:defRPr sz="1400" b="0" i="0"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en-US"/>
              <a:t>The New OpenModelica Instance-Based API</a:t>
            </a:r>
            <a:endParaRPr lang="sv-SE" dirty="0"/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059B143B-6B9A-ED4B-81EA-C35DA483C1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56427" y="361000"/>
            <a:ext cx="1908257" cy="264685"/>
          </a:xfrm>
          <a:prstGeom prst="rect">
            <a:avLst/>
          </a:prstGeom>
        </p:spPr>
        <p:txBody>
          <a:bodyPr/>
          <a:lstStyle>
            <a:lvl1pPr algn="r">
              <a:defRPr sz="1400" b="0" i="0" cap="all"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sv-SE"/>
              <a:t>2023-02-06</a:t>
            </a:r>
            <a:endParaRPr lang="sv-SE" dirty="0"/>
          </a:p>
        </p:txBody>
      </p:sp>
      <p:sp>
        <p:nvSpPr>
          <p:cNvPr id="15" name="Platshållare för bildnummer 5">
            <a:extLst>
              <a:ext uri="{FF2B5EF4-FFF2-40B4-BE49-F238E27FC236}">
                <a16:creationId xmlns:a16="http://schemas.microsoft.com/office/drawing/2014/main" id="{3E0483E7-AAC7-2B4D-9123-C3A4ABB4B5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982" y="361657"/>
            <a:ext cx="738379" cy="264685"/>
          </a:xfrm>
          <a:prstGeom prst="rect">
            <a:avLst/>
          </a:prstGeom>
        </p:spPr>
        <p:txBody>
          <a:bodyPr/>
          <a:lstStyle>
            <a:lvl1pPr algn="r">
              <a:defRPr sz="1400" b="0" i="0"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fld id="{80A4C9D9-979F-D94A-9054-C3B7EAD37AE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732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ak 8"/>
          <p:cNvCxnSpPr/>
          <p:nvPr userDrawn="1"/>
        </p:nvCxnSpPr>
        <p:spPr>
          <a:xfrm>
            <a:off x="904614" y="6120611"/>
            <a:ext cx="10325607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ubrik 3"/>
          <p:cNvSpPr>
            <a:spLocks noGrp="1"/>
          </p:cNvSpPr>
          <p:nvPr>
            <p:ph type="title"/>
          </p:nvPr>
        </p:nvSpPr>
        <p:spPr>
          <a:xfrm>
            <a:off x="874712" y="999228"/>
            <a:ext cx="10853647" cy="831131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0" i="0"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diagram 2"/>
          <p:cNvSpPr>
            <a:spLocks noGrp="1"/>
          </p:cNvSpPr>
          <p:nvPr>
            <p:ph type="chart" sz="quarter" idx="13"/>
          </p:nvPr>
        </p:nvSpPr>
        <p:spPr>
          <a:xfrm>
            <a:off x="874712" y="1905000"/>
            <a:ext cx="10853648" cy="3922713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900"/>
              </a:spcBef>
              <a:defRPr b="0" i="0"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en-US"/>
              <a:t>Click icon to add chart</a:t>
            </a:r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BB349C82-4C63-EC4C-A8A7-FD899796B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4713" y="361000"/>
            <a:ext cx="8166736" cy="265340"/>
          </a:xfrm>
          <a:prstGeom prst="rect">
            <a:avLst/>
          </a:prstGeom>
        </p:spPr>
        <p:txBody>
          <a:bodyPr anchor="b"/>
          <a:lstStyle>
            <a:lvl1pPr>
              <a:defRPr sz="1400" b="0" i="0"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en-US"/>
              <a:t>The New OpenModelica Instance-Based API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2D959D94-F7D1-E244-BECA-4A98CF6F52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56427" y="361000"/>
            <a:ext cx="1908257" cy="264685"/>
          </a:xfrm>
          <a:prstGeom prst="rect">
            <a:avLst/>
          </a:prstGeom>
        </p:spPr>
        <p:txBody>
          <a:bodyPr/>
          <a:lstStyle>
            <a:lvl1pPr algn="r">
              <a:defRPr sz="1400" b="0" i="0" cap="all"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sv-SE"/>
              <a:t>2023-02-06</a:t>
            </a:r>
            <a:endParaRPr lang="sv-SE" dirty="0"/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015140B2-02FD-ED43-801A-2A8291EE6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982" y="361657"/>
            <a:ext cx="738379" cy="264685"/>
          </a:xfrm>
          <a:prstGeom prst="rect">
            <a:avLst/>
          </a:prstGeom>
        </p:spPr>
        <p:txBody>
          <a:bodyPr/>
          <a:lstStyle>
            <a:lvl1pPr algn="r">
              <a:defRPr sz="1400" b="0" i="0"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fld id="{80A4C9D9-979F-D94A-9054-C3B7EAD37AE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94348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ak 8"/>
          <p:cNvCxnSpPr/>
          <p:nvPr userDrawn="1"/>
        </p:nvCxnSpPr>
        <p:spPr>
          <a:xfrm>
            <a:off x="904614" y="6120611"/>
            <a:ext cx="10325607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874713" y="1028700"/>
            <a:ext cx="5292000" cy="480536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 panose="02040502050405020303" pitchFamily="18" charset="0"/>
              </a:defRPr>
            </a:lvl1pPr>
            <a:lvl2pPr>
              <a:defRPr sz="2400">
                <a:latin typeface="Georgia" panose="02040502050405020303" pitchFamily="18" charset="0"/>
              </a:defRPr>
            </a:lvl2pPr>
            <a:lvl3pPr>
              <a:defRPr sz="2000"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 sz="18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1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6436361" y="1028700"/>
            <a:ext cx="5292000" cy="4816938"/>
          </a:xfrm>
          <a:prstGeom prst="rect">
            <a:avLst/>
          </a:prstGeom>
        </p:spPr>
        <p:txBody>
          <a:bodyPr/>
          <a:lstStyle>
            <a:lvl1pPr>
              <a:defRPr lang="sv-SE" sz="2400" kern="12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>
              <a:defRPr lang="sv-SE" sz="2400" kern="12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>
              <a:defRPr lang="sv-SE" sz="2000" kern="12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>
              <a:defRPr lang="sv-SE" sz="2000" kern="12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>
              <a:defRPr lang="sv-SE" sz="1800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5BB7419D-5D99-184B-955B-D265CB54A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4713" y="361000"/>
            <a:ext cx="8166736" cy="265340"/>
          </a:xfrm>
          <a:prstGeom prst="rect">
            <a:avLst/>
          </a:prstGeom>
        </p:spPr>
        <p:txBody>
          <a:bodyPr anchor="b"/>
          <a:lstStyle>
            <a:lvl1pPr>
              <a:defRPr sz="1400" b="0" i="0"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en-US"/>
              <a:t>The New OpenModelica Instance-Based API</a:t>
            </a:r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C2755720-236A-4B4B-A991-421F3434B6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56427" y="361000"/>
            <a:ext cx="1908257" cy="264685"/>
          </a:xfrm>
          <a:prstGeom prst="rect">
            <a:avLst/>
          </a:prstGeom>
        </p:spPr>
        <p:txBody>
          <a:bodyPr/>
          <a:lstStyle>
            <a:lvl1pPr algn="r">
              <a:defRPr sz="1400" b="0" i="0" cap="all"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sv-SE"/>
              <a:t>2023-02-06</a:t>
            </a:r>
            <a:endParaRPr lang="sv-SE" dirty="0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CC87F509-AEF2-514A-9CB6-4BF313EC7A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982" y="361657"/>
            <a:ext cx="738379" cy="264685"/>
          </a:xfrm>
          <a:prstGeom prst="rect">
            <a:avLst/>
          </a:prstGeom>
        </p:spPr>
        <p:txBody>
          <a:bodyPr/>
          <a:lstStyle>
            <a:lvl1pPr algn="r">
              <a:defRPr sz="1400" b="0" i="0"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fld id="{80A4C9D9-979F-D94A-9054-C3B7EAD37AE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31842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ak 8"/>
          <p:cNvCxnSpPr/>
          <p:nvPr userDrawn="1"/>
        </p:nvCxnSpPr>
        <p:spPr>
          <a:xfrm>
            <a:off x="904614" y="6120611"/>
            <a:ext cx="10325607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bild 2"/>
          <p:cNvSpPr>
            <a:spLocks noGrp="1"/>
          </p:cNvSpPr>
          <p:nvPr>
            <p:ph type="pic" sz="quarter" idx="13"/>
          </p:nvPr>
        </p:nvSpPr>
        <p:spPr>
          <a:xfrm>
            <a:off x="874713" y="1100138"/>
            <a:ext cx="10853648" cy="47339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00DFF27C-0050-8E48-AEB9-A2DE348F2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4713" y="361000"/>
            <a:ext cx="8166736" cy="265340"/>
          </a:xfrm>
          <a:prstGeom prst="rect">
            <a:avLst/>
          </a:prstGeom>
        </p:spPr>
        <p:txBody>
          <a:bodyPr anchor="b"/>
          <a:lstStyle>
            <a:lvl1pPr>
              <a:defRPr sz="1400" b="0" i="0"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en-US"/>
              <a:t>The New OpenModelica Instance-Based API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BC844AAE-555C-1141-B5A2-7ED5CB1EE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56427" y="361000"/>
            <a:ext cx="1908257" cy="264685"/>
          </a:xfrm>
          <a:prstGeom prst="rect">
            <a:avLst/>
          </a:prstGeom>
        </p:spPr>
        <p:txBody>
          <a:bodyPr/>
          <a:lstStyle>
            <a:lvl1pPr algn="r">
              <a:defRPr sz="1400" b="0" i="0" cap="all"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sv-SE"/>
              <a:t>2023-02-06</a:t>
            </a:r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44C99517-7C74-004B-A5D6-5FDE091181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982" y="361657"/>
            <a:ext cx="738379" cy="264685"/>
          </a:xfrm>
          <a:prstGeom prst="rect">
            <a:avLst/>
          </a:prstGeom>
        </p:spPr>
        <p:txBody>
          <a:bodyPr/>
          <a:lstStyle>
            <a:lvl1pPr algn="r">
              <a:defRPr sz="1400" b="0" i="0"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fld id="{80A4C9D9-979F-D94A-9054-C3B7EAD37AE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73708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3">
            <a:extLst>
              <a:ext uri="{FF2B5EF4-FFF2-40B4-BE49-F238E27FC236}">
                <a16:creationId xmlns:a16="http://schemas.microsoft.com/office/drawing/2014/main" id="{159B1259-6D75-2C4B-AF3A-59A99A370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2" y="272902"/>
            <a:ext cx="10853647" cy="529860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0" i="0">
                <a:solidFill>
                  <a:srgbClr val="00B9E7"/>
                </a:solidFill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14" name="Platshållare för sidfot 4">
            <a:extLst>
              <a:ext uri="{FF2B5EF4-FFF2-40B4-BE49-F238E27FC236}">
                <a16:creationId xmlns:a16="http://schemas.microsoft.com/office/drawing/2014/main" id="{DD75F027-E55B-2E47-9821-FB316251B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4713" y="29498"/>
            <a:ext cx="8166736" cy="265340"/>
          </a:xfrm>
          <a:prstGeom prst="rect">
            <a:avLst/>
          </a:prstGeom>
        </p:spPr>
        <p:txBody>
          <a:bodyPr anchor="b"/>
          <a:lstStyle>
            <a:lvl1pPr>
              <a:defRPr lang="en-US" b="0" i="0" smtClean="0">
                <a:effectLst/>
              </a:defRPr>
            </a:lvl1pPr>
          </a:lstStyle>
          <a:p>
            <a:r>
              <a:rPr lang="en-US"/>
              <a:t>The New OpenModelica Instance-Based API</a:t>
            </a:r>
            <a:endParaRPr lang="en-US" dirty="0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F0A35DE8-8E32-1B41-8EFD-E14B1E4AB6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56427" y="29498"/>
            <a:ext cx="1908257" cy="264685"/>
          </a:xfrm>
          <a:prstGeom prst="rect">
            <a:avLst/>
          </a:prstGeom>
        </p:spPr>
        <p:txBody>
          <a:bodyPr/>
          <a:lstStyle>
            <a:lvl1pPr algn="r">
              <a:defRPr sz="1400" b="0" i="0" cap="all"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sv-SE"/>
              <a:t>2023-02-06</a:t>
            </a:r>
            <a:endParaRPr lang="sv-SE" dirty="0"/>
          </a:p>
        </p:txBody>
      </p:sp>
      <p:sp>
        <p:nvSpPr>
          <p:cNvPr id="16" name="Platshållare för bildnummer 5">
            <a:extLst>
              <a:ext uri="{FF2B5EF4-FFF2-40B4-BE49-F238E27FC236}">
                <a16:creationId xmlns:a16="http://schemas.microsoft.com/office/drawing/2014/main" id="{357B14DF-34C0-4741-9BAA-77A55CE40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982" y="30155"/>
            <a:ext cx="738379" cy="264685"/>
          </a:xfrm>
          <a:prstGeom prst="rect">
            <a:avLst/>
          </a:prstGeom>
        </p:spPr>
        <p:txBody>
          <a:bodyPr/>
          <a:lstStyle>
            <a:lvl1pPr algn="r">
              <a:defRPr sz="1400" b="0" i="0"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fld id="{80A4C9D9-979F-D94A-9054-C3B7EAD37AE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80970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74C2AC3D-8B24-D043-A184-8129BB1C45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01511" y="1812902"/>
            <a:ext cx="9716255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0" i="0">
                <a:solidFill>
                  <a:srgbClr val="FFFFFF"/>
                </a:solidFill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en-GB" noProof="0"/>
              <a:t>Title of presentation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9EFCEF1B-9AA4-AF4B-B77E-89114A2225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01511" y="3493962"/>
            <a:ext cx="9716256" cy="19497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rgbClr val="FFFFFF"/>
                </a:solidFill>
                <a:latin typeface="+mn-lt"/>
                <a:ea typeface="KorolevLiU Medium" charset="0"/>
                <a:cs typeface="KorolevLiU Medium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Lecturer</a:t>
            </a:r>
          </a:p>
        </p:txBody>
      </p:sp>
    </p:spTree>
    <p:extLst>
      <p:ext uri="{BB962C8B-B14F-4D97-AF65-F5344CB8AC3E}">
        <p14:creationId xmlns:p14="http://schemas.microsoft.com/office/powerpoint/2010/main" val="391244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0A121673-30B5-7649-BD60-CD11B179D1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01511" y="1812902"/>
            <a:ext cx="9716255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0" i="0">
                <a:solidFill>
                  <a:srgbClr val="FFFFFF"/>
                </a:solidFill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en-GB" noProof="0"/>
              <a:t>Title of presentation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7D166447-8536-A34D-BAEC-11DFDD3CEE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01511" y="3493962"/>
            <a:ext cx="9716256" cy="19497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rgbClr val="FFFFFF"/>
                </a:solidFill>
                <a:latin typeface="+mn-lt"/>
                <a:ea typeface="KorolevLiU Medium" charset="0"/>
                <a:cs typeface="KorolevLiU Medium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Lecturer</a:t>
            </a:r>
          </a:p>
        </p:txBody>
      </p:sp>
    </p:spTree>
    <p:extLst>
      <p:ext uri="{BB962C8B-B14F-4D97-AF65-F5344CB8AC3E}">
        <p14:creationId xmlns:p14="http://schemas.microsoft.com/office/powerpoint/2010/main" val="281665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CA421164-D20C-3B4A-A553-2AB01ACDB9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01511" y="1812902"/>
            <a:ext cx="9716255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0" i="0">
                <a:solidFill>
                  <a:srgbClr val="FFFFFF"/>
                </a:solidFill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en-GB" noProof="0"/>
              <a:t>Title of presentation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1FA06165-70FC-CA4C-827B-B5E05CEBCD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01511" y="3493962"/>
            <a:ext cx="9716256" cy="19497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rgbClr val="FFFFFF"/>
                </a:solidFill>
                <a:latin typeface="+mn-lt"/>
                <a:ea typeface="KorolevLiU Medium" charset="0"/>
                <a:cs typeface="KorolevLiU Medium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Lecturer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1761068" y="1814513"/>
            <a:ext cx="8868717" cy="123031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en-GB" noProof="0"/>
              <a:t>Text/name of lecturer</a:t>
            </a:r>
          </a:p>
          <a:p>
            <a:r>
              <a:rPr lang="en-GB" noProof="0"/>
              <a:t>Contact information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C5B895-9C87-1B42-8B95-8AF00D6438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0538" y="3120717"/>
            <a:ext cx="8869362" cy="850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600" b="1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b="0" i="0">
                <a:solidFill>
                  <a:schemeClr val="bg1"/>
                </a:solidFill>
                <a:latin typeface="KorolevLiU Medium" pitchFamily="2" charset="77"/>
              </a:defRPr>
            </a:lvl2pPr>
            <a:lvl3pPr marL="914400" indent="0" algn="ctr">
              <a:buNone/>
              <a:defRPr b="0" i="0">
                <a:solidFill>
                  <a:schemeClr val="bg1"/>
                </a:solidFill>
                <a:latin typeface="KorolevLiU Medium" pitchFamily="2" charset="77"/>
              </a:defRPr>
            </a:lvl3pPr>
            <a:lvl4pPr marL="1371600" indent="0" algn="ctr">
              <a:buNone/>
              <a:defRPr b="0" i="0">
                <a:solidFill>
                  <a:schemeClr val="bg1"/>
                </a:solidFill>
                <a:latin typeface="KorolevLiU Medium" pitchFamily="2" charset="77"/>
              </a:defRPr>
            </a:lvl4pPr>
            <a:lvl5pPr marL="1828800" indent="0" algn="ctr">
              <a:buNone/>
              <a:defRPr b="0" i="0">
                <a:solidFill>
                  <a:schemeClr val="bg1"/>
                </a:solidFill>
                <a:latin typeface="KorolevLiU Medium" pitchFamily="2" charset="77"/>
              </a:defRPr>
            </a:lvl5pPr>
          </a:lstStyle>
          <a:p>
            <a:pPr lvl="0"/>
            <a:r>
              <a:rPr lang="en-GB" noProof="0"/>
              <a:t>liu.se</a:t>
            </a:r>
          </a:p>
        </p:txBody>
      </p:sp>
    </p:spTree>
    <p:extLst>
      <p:ext uri="{BB962C8B-B14F-4D97-AF65-F5344CB8AC3E}">
        <p14:creationId xmlns:p14="http://schemas.microsoft.com/office/powerpoint/2010/main" val="189849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3CCBC453-3480-F64C-8C58-28AAEFD18B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1068" y="1814513"/>
            <a:ext cx="8868717" cy="123031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en-GB" noProof="0"/>
              <a:t>Text/name of lecturer</a:t>
            </a:r>
          </a:p>
          <a:p>
            <a:r>
              <a:rPr lang="en-GB" noProof="0"/>
              <a:t>Contact information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F306A04-0B94-0042-99CA-48896D854D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0538" y="3120717"/>
            <a:ext cx="8869362" cy="850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600" b="1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b="0" i="0">
                <a:solidFill>
                  <a:schemeClr val="bg1"/>
                </a:solidFill>
                <a:latin typeface="KorolevLiU Medium" pitchFamily="2" charset="77"/>
              </a:defRPr>
            </a:lvl2pPr>
            <a:lvl3pPr marL="914400" indent="0" algn="ctr">
              <a:buNone/>
              <a:defRPr b="0" i="0">
                <a:solidFill>
                  <a:schemeClr val="bg1"/>
                </a:solidFill>
                <a:latin typeface="KorolevLiU Medium" pitchFamily="2" charset="77"/>
              </a:defRPr>
            </a:lvl3pPr>
            <a:lvl4pPr marL="1371600" indent="0" algn="ctr">
              <a:buNone/>
              <a:defRPr b="0" i="0">
                <a:solidFill>
                  <a:schemeClr val="bg1"/>
                </a:solidFill>
                <a:latin typeface="KorolevLiU Medium" pitchFamily="2" charset="77"/>
              </a:defRPr>
            </a:lvl4pPr>
            <a:lvl5pPr marL="1828800" indent="0" algn="ctr">
              <a:buNone/>
              <a:defRPr b="0" i="0">
                <a:solidFill>
                  <a:schemeClr val="bg1"/>
                </a:solidFill>
                <a:latin typeface="KorolevLiU Medium" pitchFamily="2" charset="77"/>
              </a:defRPr>
            </a:lvl5pPr>
          </a:lstStyle>
          <a:p>
            <a:pPr lvl="0"/>
            <a:r>
              <a:rPr lang="en-GB" noProof="0"/>
              <a:t>liu.se</a:t>
            </a:r>
          </a:p>
        </p:txBody>
      </p:sp>
    </p:spTree>
    <p:extLst>
      <p:ext uri="{BB962C8B-B14F-4D97-AF65-F5344CB8AC3E}">
        <p14:creationId xmlns:p14="http://schemas.microsoft.com/office/powerpoint/2010/main" val="1817755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423DAAFA-E37B-E248-A732-B1BB274D63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1068" y="1814513"/>
            <a:ext cx="8868717" cy="123031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en-GB" noProof="0"/>
              <a:t>Text/name of lecturer</a:t>
            </a:r>
          </a:p>
          <a:p>
            <a:r>
              <a:rPr lang="en-GB" noProof="0"/>
              <a:t>Contact information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A3CD67F-2AFA-5B41-BF38-85AA5D3EB2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0538" y="3120717"/>
            <a:ext cx="8869362" cy="850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600" b="1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b="0" i="0">
                <a:solidFill>
                  <a:schemeClr val="bg1"/>
                </a:solidFill>
                <a:latin typeface="KorolevLiU Medium" pitchFamily="2" charset="77"/>
              </a:defRPr>
            </a:lvl2pPr>
            <a:lvl3pPr marL="914400" indent="0" algn="ctr">
              <a:buNone/>
              <a:defRPr b="0" i="0">
                <a:solidFill>
                  <a:schemeClr val="bg1"/>
                </a:solidFill>
                <a:latin typeface="KorolevLiU Medium" pitchFamily="2" charset="77"/>
              </a:defRPr>
            </a:lvl3pPr>
            <a:lvl4pPr marL="1371600" indent="0" algn="ctr">
              <a:buNone/>
              <a:defRPr b="0" i="0">
                <a:solidFill>
                  <a:schemeClr val="bg1"/>
                </a:solidFill>
                <a:latin typeface="KorolevLiU Medium" pitchFamily="2" charset="77"/>
              </a:defRPr>
            </a:lvl4pPr>
            <a:lvl5pPr marL="1828800" indent="0" algn="ctr">
              <a:buNone/>
              <a:defRPr b="0" i="0">
                <a:solidFill>
                  <a:schemeClr val="bg1"/>
                </a:solidFill>
                <a:latin typeface="KorolevLiU Medium" pitchFamily="2" charset="77"/>
              </a:defRPr>
            </a:lvl5pPr>
          </a:lstStyle>
          <a:p>
            <a:pPr lvl="0"/>
            <a:r>
              <a:rPr lang="en-GB" noProof="0"/>
              <a:t>liu.se</a:t>
            </a:r>
          </a:p>
        </p:txBody>
      </p:sp>
    </p:spTree>
    <p:extLst>
      <p:ext uri="{BB962C8B-B14F-4D97-AF65-F5344CB8AC3E}">
        <p14:creationId xmlns:p14="http://schemas.microsoft.com/office/powerpoint/2010/main" val="1817755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7AAA565B-EB39-7044-B674-F2C4DCE646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1068" y="1814513"/>
            <a:ext cx="8868717" cy="123031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en-GB" noProof="0"/>
              <a:t>Text/name of lecturer</a:t>
            </a:r>
          </a:p>
          <a:p>
            <a:r>
              <a:rPr lang="en-GB" noProof="0"/>
              <a:t>Contact information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DDDA741-6E1C-A145-B3AD-4EF4C420FD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0538" y="3120717"/>
            <a:ext cx="8869362" cy="850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600" b="1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b="0" i="0">
                <a:solidFill>
                  <a:schemeClr val="bg1"/>
                </a:solidFill>
                <a:latin typeface="KorolevLiU Medium" pitchFamily="2" charset="77"/>
              </a:defRPr>
            </a:lvl2pPr>
            <a:lvl3pPr marL="914400" indent="0" algn="ctr">
              <a:buNone/>
              <a:defRPr b="0" i="0">
                <a:solidFill>
                  <a:schemeClr val="bg1"/>
                </a:solidFill>
                <a:latin typeface="KorolevLiU Medium" pitchFamily="2" charset="77"/>
              </a:defRPr>
            </a:lvl3pPr>
            <a:lvl4pPr marL="1371600" indent="0" algn="ctr">
              <a:buNone/>
              <a:defRPr b="0" i="0">
                <a:solidFill>
                  <a:schemeClr val="bg1"/>
                </a:solidFill>
                <a:latin typeface="KorolevLiU Medium" pitchFamily="2" charset="77"/>
              </a:defRPr>
            </a:lvl4pPr>
            <a:lvl5pPr marL="1828800" indent="0" algn="ctr">
              <a:buNone/>
              <a:defRPr b="0" i="0">
                <a:solidFill>
                  <a:schemeClr val="bg1"/>
                </a:solidFill>
                <a:latin typeface="KorolevLiU Medium" pitchFamily="2" charset="77"/>
              </a:defRPr>
            </a:lvl5pPr>
          </a:lstStyle>
          <a:p>
            <a:pPr lvl="0"/>
            <a:r>
              <a:rPr lang="en-GB" noProof="0"/>
              <a:t>liu.se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3">
            <a:extLst>
              <a:ext uri="{FF2B5EF4-FFF2-40B4-BE49-F238E27FC236}">
                <a16:creationId xmlns:a16="http://schemas.microsoft.com/office/drawing/2014/main" id="{159B1259-6D75-2C4B-AF3A-59A99A370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2" y="999228"/>
            <a:ext cx="10853647" cy="831131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 b="0" i="0">
                <a:solidFill>
                  <a:srgbClr val="00B9E7"/>
                </a:solidFill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14" name="Platshållare för sidfot 4">
            <a:extLst>
              <a:ext uri="{FF2B5EF4-FFF2-40B4-BE49-F238E27FC236}">
                <a16:creationId xmlns:a16="http://schemas.microsoft.com/office/drawing/2014/main" id="{DD75F027-E55B-2E47-9821-FB316251B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4713" y="361000"/>
            <a:ext cx="8166736" cy="265340"/>
          </a:xfrm>
          <a:prstGeom prst="rect">
            <a:avLst/>
          </a:prstGeom>
        </p:spPr>
        <p:txBody>
          <a:bodyPr anchor="b"/>
          <a:lstStyle>
            <a:lvl1pPr>
              <a:defRPr lang="en-US" b="0" i="0" smtClean="0">
                <a:effectLst/>
              </a:defRPr>
            </a:lvl1pPr>
          </a:lstStyle>
          <a:p>
            <a:r>
              <a:rPr lang="en-US"/>
              <a:t>The New OpenModelica Instance-Based API</a:t>
            </a:r>
            <a:endParaRPr lang="en-US" dirty="0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F0A35DE8-8E32-1B41-8EFD-E14B1E4AB6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56427" y="361000"/>
            <a:ext cx="1908257" cy="264685"/>
          </a:xfrm>
          <a:prstGeom prst="rect">
            <a:avLst/>
          </a:prstGeom>
        </p:spPr>
        <p:txBody>
          <a:bodyPr/>
          <a:lstStyle>
            <a:lvl1pPr algn="r">
              <a:defRPr sz="1400" b="0" i="0" cap="all"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r>
              <a:rPr lang="sv-SE"/>
              <a:t>2023-02-06</a:t>
            </a:r>
            <a:endParaRPr lang="sv-SE" dirty="0"/>
          </a:p>
        </p:txBody>
      </p:sp>
      <p:sp>
        <p:nvSpPr>
          <p:cNvPr id="16" name="Platshållare för bildnummer 5">
            <a:extLst>
              <a:ext uri="{FF2B5EF4-FFF2-40B4-BE49-F238E27FC236}">
                <a16:creationId xmlns:a16="http://schemas.microsoft.com/office/drawing/2014/main" id="{357B14DF-34C0-4741-9BAA-77A55CE40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982" y="361657"/>
            <a:ext cx="738379" cy="264685"/>
          </a:xfrm>
          <a:prstGeom prst="rect">
            <a:avLst/>
          </a:prstGeom>
        </p:spPr>
        <p:txBody>
          <a:bodyPr/>
          <a:lstStyle>
            <a:lvl1pPr algn="r">
              <a:defRPr sz="1400" b="0" i="0">
                <a:latin typeface="+mn-lt"/>
                <a:ea typeface="KorolevLiU Medium" charset="0"/>
                <a:cs typeface="KorolevLiU Medium" charset="0"/>
              </a:defRPr>
            </a:lvl1pPr>
          </a:lstStyle>
          <a:p>
            <a:fld id="{80A4C9D9-979F-D94A-9054-C3B7EAD37AE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58856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6DD1E17-CD63-4C81-9411-594C482CBA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39200" y="6199200"/>
            <a:ext cx="4322617" cy="58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339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708" r:id="rId4"/>
    <p:sldLayoutId id="2147483662" r:id="rId5"/>
    <p:sldLayoutId id="2147483666" r:id="rId6"/>
    <p:sldLayoutId id="2147483667" r:id="rId7"/>
    <p:sldLayoutId id="2147483710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ak 5">
            <a:extLst>
              <a:ext uri="{FF2B5EF4-FFF2-40B4-BE49-F238E27FC236}">
                <a16:creationId xmlns:a16="http://schemas.microsoft.com/office/drawing/2014/main" id="{A6E1C386-BE1B-DC4D-B179-8DBC8BF17B87}"/>
              </a:ext>
            </a:extLst>
          </p:cNvPr>
          <p:cNvCxnSpPr>
            <a:cxnSpLocks/>
          </p:cNvCxnSpPr>
          <p:nvPr userDrawn="1"/>
        </p:nvCxnSpPr>
        <p:spPr>
          <a:xfrm>
            <a:off x="203200" y="6120611"/>
            <a:ext cx="11758863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F65DFE05-518E-4CCE-A77A-47EF7F4350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39446" y="6200158"/>
            <a:ext cx="4322617" cy="58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3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32" r:id="rId2"/>
    <p:sldLayoutId id="2147483660" r:id="rId3"/>
    <p:sldLayoutId id="2147483661" r:id="rId4"/>
    <p:sldLayoutId id="2147483663" r:id="rId5"/>
    <p:sldLayoutId id="2147483700" r:id="rId6"/>
    <p:sldLayoutId id="2147483701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51" userDrawn="1">
          <p15:clr>
            <a:srgbClr val="F26B43"/>
          </p15:clr>
        </p15:guide>
        <p15:guide id="3" pos="753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70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51" userDrawn="1">
          <p15:clr>
            <a:srgbClr val="F26B43"/>
          </p15:clr>
        </p15:guide>
        <p15:guide id="3" pos="753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ctrTitle"/>
          </p:nvPr>
        </p:nvSpPr>
        <p:spPr>
          <a:xfrm>
            <a:off x="1549713" y="1468658"/>
            <a:ext cx="9092574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New OpenModelica Instance-Based API</a:t>
            </a:r>
            <a:endParaRPr lang="en-GB" dirty="0"/>
          </a:p>
        </p:txBody>
      </p:sp>
      <p:sp>
        <p:nvSpPr>
          <p:cNvPr id="5" name="Underrubrik 4"/>
          <p:cNvSpPr>
            <a:spLocks noGrp="1"/>
          </p:cNvSpPr>
          <p:nvPr>
            <p:ph type="subTitle" idx="1"/>
          </p:nvPr>
        </p:nvSpPr>
        <p:spPr>
          <a:xfrm>
            <a:off x="1237872" y="3631541"/>
            <a:ext cx="9716256" cy="1949709"/>
          </a:xfrm>
        </p:spPr>
        <p:txBody>
          <a:bodyPr/>
          <a:lstStyle/>
          <a:p>
            <a:pPr algn="ctr"/>
            <a:r>
              <a:rPr lang="sv-SE" u="sng" dirty="0"/>
              <a:t>Adeel Asghar</a:t>
            </a:r>
            <a:r>
              <a:rPr lang="sv-SE" dirty="0"/>
              <a:t>	Per Östlund</a:t>
            </a:r>
          </a:p>
          <a:p>
            <a:pPr algn="ctr"/>
            <a:r>
              <a:rPr lang="sv-SE" dirty="0"/>
              <a:t>Santa Anna IT Research </a:t>
            </a:r>
            <a:r>
              <a:rPr lang="sv-SE" dirty="0" err="1"/>
              <a:t>Institute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622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D9178-0B17-51FA-8C75-2341ABA8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OMEdit and instance API</a:t>
            </a:r>
            <a:endParaRPr lang="sv-SE" sz="3600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7373B-96BA-807A-3F94-4994415145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JSON representation of the model</a:t>
            </a:r>
          </a:p>
          <a:p>
            <a:r>
              <a:rPr lang="en-US" dirty="0"/>
              <a:t>Both the old and the new API are supported</a:t>
            </a:r>
          </a:p>
          <a:p>
            <a:r>
              <a:rPr lang="en-US" dirty="0"/>
              <a:t>Start OMEdit from the terminal with argument </a:t>
            </a:r>
            <a:r>
              <a:rPr lang="en-US" b="1" dirty="0"/>
              <a:t>--NAPI=true</a:t>
            </a:r>
            <a:r>
              <a:rPr lang="en-US" dirty="0"/>
              <a:t> to enable new API.</a:t>
            </a:r>
            <a:endParaRPr lang="sv-SE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015A1D-62EC-EA76-E73D-174B264E3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New OpenModelica Instance-Based API</a:t>
            </a:r>
            <a:endParaRPr lang="sv-S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9489D-85D2-DD03-4D24-74D42A1A0D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2023-02-06</a:t>
            </a:r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FA7D2-2639-3EE3-D259-07B735A7E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9999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5A0CAF-D153-442D-90AC-DA47FEC88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Problems</a:t>
            </a:r>
            <a:endParaRPr lang="sv-SE" sz="3600" b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77C7A-A3B7-408B-932F-1C2CA569FD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Conditional connectors</a:t>
            </a:r>
          </a:p>
          <a:p>
            <a:r>
              <a:rPr lang="en-US" dirty="0"/>
              <a:t>Enable/disable parameters</a:t>
            </a:r>
          </a:p>
          <a:p>
            <a:r>
              <a:rPr lang="en-US" dirty="0"/>
              <a:t>Visibility of graphical primitives based on </a:t>
            </a:r>
            <a:r>
              <a:rPr lang="en-US" dirty="0" err="1"/>
              <a:t>boolean</a:t>
            </a:r>
            <a:r>
              <a:rPr lang="en-US" dirty="0"/>
              <a:t> parameter</a:t>
            </a:r>
          </a:p>
          <a:p>
            <a:r>
              <a:rPr lang="en-US" dirty="0" err="1"/>
              <a:t>DynamicSelect</a:t>
            </a:r>
            <a:endParaRPr lang="en-US" dirty="0"/>
          </a:p>
          <a:p>
            <a:r>
              <a:rPr lang="en-US" dirty="0"/>
              <a:t>Choices</a:t>
            </a:r>
          </a:p>
          <a:p>
            <a:endParaRPr lang="sv-S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04A11E-1FE1-7488-7868-E1220E9F87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2023-02-06</a:t>
            </a:r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C0E0BD-59AE-70D9-0CE3-C61C58C7D6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New OpenModelica Instance-Based API</a:t>
            </a:r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FB612-2C05-8094-23C8-284C17BDF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76534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0920BC2-35B8-9BEB-8BA6-E566EADB1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Conditional Connectors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F1949-EC86-2733-5994-768B1BDDE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/>
              <a:t>The New OpenModelica Instance-Based API</a:t>
            </a:r>
            <a:endParaRPr lang="sv-SE" sz="11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C41CC-76B9-1014-8C88-DAB36768A6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1200"/>
              <a:t>2023-02-06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78EBE-2AE1-3D30-2231-07220FAD7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A4C9D9-979F-D94A-9054-C3B7EAD37AEB}" type="slidenum">
              <a:rPr lang="sv-SE" sz="1200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sv-SE" sz="1200"/>
          </a:p>
        </p:txBody>
      </p:sp>
      <p:pic>
        <p:nvPicPr>
          <p:cNvPr id="14" name="Video 12">
            <a:hlinkClick r:id="" action="ppaction://media"/>
            <a:extLst>
              <a:ext uri="{FF2B5EF4-FFF2-40B4-BE49-F238E27FC236}">
                <a16:creationId xmlns:a16="http://schemas.microsoft.com/office/drawing/2014/main" id="{26F0B273-5451-6816-A354-20D48672DB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200" y="727200"/>
            <a:ext cx="11298462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8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0920BC2-35B8-9BEB-8BA6-E566EADB1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Enable/disable parameters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F1949-EC86-2733-5994-768B1BDDE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/>
              <a:t>The New OpenModelica Instance-Based API</a:t>
            </a:r>
            <a:endParaRPr lang="sv-SE" sz="11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C41CC-76B9-1014-8C88-DAB36768A6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1200"/>
              <a:t>2023-02-06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78EBE-2AE1-3D30-2231-07220FAD7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A4C9D9-979F-D94A-9054-C3B7EAD37AEB}" type="slidenum">
              <a:rPr lang="sv-SE" sz="1200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sv-SE" sz="1200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3F009752-DE7B-283D-E48E-9F88897A6A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200" y="727200"/>
            <a:ext cx="11298462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7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0920BC2-35B8-9BEB-8BA6-E566EADB1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Visibility of graphical primitives based on </a:t>
            </a:r>
            <a:r>
              <a:rPr lang="en-US" dirty="0" err="1"/>
              <a:t>boolean</a:t>
            </a:r>
            <a:r>
              <a:rPr lang="en-US" dirty="0"/>
              <a:t> parameter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F1949-EC86-2733-5994-768B1BDDE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/>
              <a:t>The New OpenModelica Instance-Based API</a:t>
            </a:r>
            <a:endParaRPr lang="sv-SE" sz="11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C41CC-76B9-1014-8C88-DAB36768A6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1200"/>
              <a:t>2023-02-06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78EBE-2AE1-3D30-2231-07220FAD7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A4C9D9-979F-D94A-9054-C3B7EAD37AEB}" type="slidenum">
              <a:rPr lang="sv-SE" sz="1200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sv-SE" sz="1200"/>
          </a:p>
        </p:txBody>
      </p:sp>
      <p:pic>
        <p:nvPicPr>
          <p:cNvPr id="7" name="Video 2">
            <a:hlinkClick r:id="" action="ppaction://media"/>
            <a:extLst>
              <a:ext uri="{FF2B5EF4-FFF2-40B4-BE49-F238E27FC236}">
                <a16:creationId xmlns:a16="http://schemas.microsoft.com/office/drawing/2014/main" id="{E9BDA5FD-F980-3698-4BB6-C6D03551BC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200" y="727200"/>
            <a:ext cx="11298462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3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0920BC2-35B8-9BEB-8BA6-E566EADB1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DynamicSelect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F1949-EC86-2733-5994-768B1BDDE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/>
              <a:t>The New OpenModelica Instance-Based API</a:t>
            </a:r>
            <a:endParaRPr lang="sv-SE" sz="11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C41CC-76B9-1014-8C88-DAB36768A6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1200"/>
              <a:t>2023-02-06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78EBE-2AE1-3D30-2231-07220FAD7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A4C9D9-979F-D94A-9054-C3B7EAD37AEB}" type="slidenum">
              <a:rPr lang="sv-SE" sz="1200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sv-SE" sz="1200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4EF4E809-079C-953B-D75C-1955453A2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832" y="727200"/>
            <a:ext cx="11298462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0920BC2-35B8-9BEB-8BA6-E566EADB1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Choices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F1949-EC86-2733-5994-768B1BDDE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/>
              <a:t>The New OpenModelica Instance-Based API</a:t>
            </a:r>
            <a:endParaRPr lang="sv-SE" sz="11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C41CC-76B9-1014-8C88-DAB36768A6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v-SE" sz="1200"/>
              <a:t>2023-02-06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78EBE-2AE1-3D30-2231-07220FAD7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A4C9D9-979F-D94A-9054-C3B7EAD37AEB}" type="slidenum">
              <a:rPr lang="sv-SE" sz="1200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sv-SE" sz="1200"/>
          </a:p>
        </p:txBody>
      </p:sp>
      <p:pic>
        <p:nvPicPr>
          <p:cNvPr id="7" name="Video 2">
            <a:hlinkClick r:id="" action="ppaction://media"/>
            <a:extLst>
              <a:ext uri="{FF2B5EF4-FFF2-40B4-BE49-F238E27FC236}">
                <a16:creationId xmlns:a16="http://schemas.microsoft.com/office/drawing/2014/main" id="{3100D4A3-63AF-6638-63B1-A87753E772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200" y="727200"/>
            <a:ext cx="11298462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4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D9178-0B17-51FA-8C75-2341ABA8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Ongoing Work</a:t>
            </a:r>
            <a:endParaRPr lang="sv-SE" sz="3600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7373B-96BA-807A-3F94-4994415145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Better support for </a:t>
            </a:r>
            <a:r>
              <a:rPr lang="en-US" dirty="0" err="1"/>
              <a:t>replacable</a:t>
            </a:r>
            <a:r>
              <a:rPr lang="en-US" dirty="0"/>
              <a:t> classes and components</a:t>
            </a:r>
          </a:p>
          <a:p>
            <a:r>
              <a:rPr lang="en-US" dirty="0"/>
              <a:t>Modifiers of redeclared classes</a:t>
            </a:r>
          </a:p>
          <a:p>
            <a:r>
              <a:rPr lang="en-US" dirty="0"/>
              <a:t>Incomplete models</a:t>
            </a:r>
          </a:p>
          <a:p>
            <a:r>
              <a:rPr lang="en-US" dirty="0"/>
              <a:t>Instance API stability and performance</a:t>
            </a:r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015A1D-62EC-EA76-E73D-174B264E3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New OpenModelica Instance-Based API</a:t>
            </a:r>
            <a:endParaRPr lang="sv-S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9489D-85D2-DD03-4D24-74D42A1A0D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2023-02-06</a:t>
            </a:r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FA7D2-2639-3EE3-D259-07B735A7E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0A4C9D9-979F-D94A-9054-C3B7EAD37AEB}" type="slidenum">
              <a:rPr lang="sv-SE" smtClean="0"/>
              <a:pPr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6400969"/>
      </p:ext>
    </p:extLst>
  </p:cSld>
  <p:clrMapOvr>
    <a:masterClrMapping/>
  </p:clrMapOvr>
</p:sld>
</file>

<file path=ppt/theme/theme1.xml><?xml version="1.0" encoding="utf-8"?>
<a:theme xmlns:a="http://schemas.openxmlformats.org/drawingml/2006/main" name="Start and finis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3C91ECC7-D0B8-004C-A5E7-E0625F6599A3}" vid="{CD006F72-7756-C141-A149-13FAB4F65DDB}"/>
    </a:ext>
  </a:extLst>
</a:theme>
</file>

<file path=ppt/theme/theme2.xml><?xml version="1.0" encoding="utf-8"?>
<a:theme xmlns:a="http://schemas.openxmlformats.org/drawingml/2006/main" name="Whit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3C91ECC7-D0B8-004C-A5E7-E0625F6599A3}" vid="{A9B7757E-DA71-894F-A9B1-BE52504F7766}"/>
    </a:ext>
  </a:extLst>
</a:theme>
</file>

<file path=ppt/theme/theme3.xml><?xml version="1.0" encoding="utf-8"?>
<a:theme xmlns:a="http://schemas.openxmlformats.org/drawingml/2006/main" name="1_Whit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3C91ECC7-D0B8-004C-A5E7-E0625F6599A3}" vid="{A9B7757E-DA71-894F-A9B1-BE52504F7766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F031C3207A044E9EC9C4231C161E8E" ma:contentTypeVersion="10" ma:contentTypeDescription="Create a new document." ma:contentTypeScope="" ma:versionID="10a7a7ee09fb31b3a854d3117844ba6a">
  <xsd:schema xmlns:xsd="http://www.w3.org/2001/XMLSchema" xmlns:xs="http://www.w3.org/2001/XMLSchema" xmlns:p="http://schemas.microsoft.com/office/2006/metadata/properties" xmlns:ns2="484986f3-affb-4909-aac7-6cbe78376350" xmlns:ns3="f6351e9a-ea34-4ad9-b922-25ec9d06a7c5" targetNamespace="http://schemas.microsoft.com/office/2006/metadata/properties" ma:root="true" ma:fieldsID="95ce8a60e7d5d71e90349364f6a020be" ns2:_="" ns3:_="">
    <xsd:import namespace="484986f3-affb-4909-aac7-6cbe78376350"/>
    <xsd:import namespace="f6351e9a-ea34-4ad9-b922-25ec9d06a7c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4986f3-affb-4909-aac7-6cbe7837635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51e9a-ea34-4ad9-b922-25ec9d06a7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319BF0-57E1-4878-B48D-94EA12B11E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FE17CC-CFFB-40D4-8FF9-C25CBCDADBD5}">
  <ds:schemaRefs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484986f3-affb-4909-aac7-6cbe78376350"/>
    <ds:schemaRef ds:uri="f6351e9a-ea34-4ad9-b922-25ec9d06a7c5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E115022-686F-4222-B4E9-BD55DCAD3C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4986f3-affb-4909-aac7-6cbe78376350"/>
    <ds:schemaRef ds:uri="f6351e9a-ea34-4ad9-b922-25ec9d06a7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LiU presentation Widescreen</Template>
  <TotalTime>5058</TotalTime>
  <Words>158</Words>
  <Application>Microsoft Office PowerPoint</Application>
  <PresentationFormat>Widescreen</PresentationFormat>
  <Paragraphs>47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Courier New</vt:lpstr>
      <vt:lpstr>Georgia</vt:lpstr>
      <vt:lpstr>KorolevLiU Medium</vt:lpstr>
      <vt:lpstr>Wingdings</vt:lpstr>
      <vt:lpstr>Start and finish</vt:lpstr>
      <vt:lpstr>White slides</vt:lpstr>
      <vt:lpstr>1_White slides</vt:lpstr>
      <vt:lpstr>The New OpenModelica Instance-Based API</vt:lpstr>
      <vt:lpstr>OMEdit and instance API</vt:lpstr>
      <vt:lpstr>Problems</vt:lpstr>
      <vt:lpstr>Conditional Connectors</vt:lpstr>
      <vt:lpstr>Enable/disable parameters</vt:lpstr>
      <vt:lpstr>Visibility of graphical primitives based on boolean parameter</vt:lpstr>
      <vt:lpstr>DynamicSelect</vt:lpstr>
      <vt:lpstr>Choices</vt:lpstr>
      <vt:lpstr>Ongoing Work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Widescreen presentation with LiU typography</dc:title>
  <dc:subject/>
  <dc:creator>Adeel Asghar</dc:creator>
  <cp:keywords/>
  <dc:description/>
  <cp:lastModifiedBy>Adeel Asghar</cp:lastModifiedBy>
  <cp:revision>96</cp:revision>
  <cp:lastPrinted>2017-10-06T09:53:20Z</cp:lastPrinted>
  <dcterms:created xsi:type="dcterms:W3CDTF">2020-01-27T12:37:07Z</dcterms:created>
  <dcterms:modified xsi:type="dcterms:W3CDTF">2023-02-03T15:00:11Z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0x010100EFF031C3207A044E9EC9C4231C161E8E</vt:lpwstr>
  </property>
</Properties>
</file>